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35" r:id="rId2"/>
    <p:sldId id="385" r:id="rId3"/>
    <p:sldId id="386" r:id="rId4"/>
    <p:sldId id="639" r:id="rId5"/>
    <p:sldId id="387" r:id="rId6"/>
    <p:sldId id="380" r:id="rId7"/>
    <p:sldId id="640" r:id="rId8"/>
    <p:sldId id="293" r:id="rId9"/>
    <p:sldId id="344" r:id="rId10"/>
    <p:sldId id="345" r:id="rId11"/>
    <p:sldId id="346" r:id="rId12"/>
    <p:sldId id="347" r:id="rId13"/>
    <p:sldId id="348" r:id="rId14"/>
    <p:sldId id="632" r:id="rId15"/>
    <p:sldId id="633" r:id="rId16"/>
    <p:sldId id="634" r:id="rId17"/>
    <p:sldId id="540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a" initials="E" lastIdx="1" clrIdx="0">
    <p:extLst>
      <p:ext uri="{19B8F6BF-5375-455C-9EA6-DF929625EA0E}">
        <p15:presenceInfo xmlns:p15="http://schemas.microsoft.com/office/powerpoint/2012/main" userId="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2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31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47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94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1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96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949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639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85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139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258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4ADA-8B9F-4ECF-9857-DA0E09389161}" type="datetimeFigureOut">
              <a:rPr lang="en-AU" smtClean="0"/>
              <a:t>15/12/2021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8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99DDC62D-BC4A-4A69-84F2-CF2A22E4E446}"/>
              </a:ext>
            </a:extLst>
          </p:cNvPr>
          <p:cNvSpPr txBox="1"/>
          <p:nvPr/>
        </p:nvSpPr>
        <p:spPr>
          <a:xfrm>
            <a:off x="723872" y="934008"/>
            <a:ext cx="10759627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cs typeface="Arial" panose="020B0604020202020204" pitchFamily="34" charset="0"/>
              </a:rPr>
              <a:t>I will use BIMDAS to calculate an expression.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Exercise Book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Pencil, pen, </a:t>
            </a:r>
            <a:r>
              <a:rPr lang="en-AU" b="1" dirty="0"/>
              <a:t>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Calculator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8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latin typeface="Arial" panose="020B0604020202020204" pitchFamily="34" charset="0"/>
                <a:cs typeface="Arial" panose="020B0604020202020204" pitchFamily="34" charset="0"/>
              </a:rPr>
              <a:t>CHAOS!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5370"/>
            <a:ext cx="10515601" cy="5181161"/>
          </a:xfrm>
        </p:spPr>
      </p:pic>
    </p:spTree>
    <p:extLst>
      <p:ext uri="{BB962C8B-B14F-4D97-AF65-F5344CB8AC3E}">
        <p14:creationId xmlns:p14="http://schemas.microsoft.com/office/powerpoint/2010/main" val="382428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5B6234-F289-4102-B8D8-9227B96C67E4}"/>
              </a:ext>
            </a:extLst>
          </p:cNvPr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0B83E-F11D-4EAB-B993-E17A226C5D4B}"/>
              </a:ext>
            </a:extLst>
          </p:cNvPr>
          <p:cNvSpPr txBox="1"/>
          <p:nvPr/>
        </p:nvSpPr>
        <p:spPr>
          <a:xfrm>
            <a:off x="2185976" y="965581"/>
            <a:ext cx="782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Mathematicians don’t like chaos.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B0CB5-BBDF-4C6C-B073-BE98F469B58D}"/>
              </a:ext>
            </a:extLst>
          </p:cNvPr>
          <p:cNvSpPr txBox="1"/>
          <p:nvPr/>
        </p:nvSpPr>
        <p:spPr>
          <a:xfrm>
            <a:off x="1390118" y="1884695"/>
            <a:ext cx="9411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cs typeface="Arial" panose="020B0604020202020204" pitchFamily="34" charset="0"/>
              </a:rPr>
              <a:t>So they decided to come up with something called the </a:t>
            </a:r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‘Order of Operations’</a:t>
            </a:r>
            <a:r>
              <a:rPr lang="en-AU" sz="3200" b="1" dirty="0">
                <a:cs typeface="Arial" panose="020B0604020202020204" pitchFamily="34" charset="0"/>
              </a:rPr>
              <a:t>.</a:t>
            </a:r>
            <a:endParaRPr lang="en-AU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1A172-A390-4045-B9BD-A000352B9C82}"/>
              </a:ext>
            </a:extLst>
          </p:cNvPr>
          <p:cNvSpPr txBox="1"/>
          <p:nvPr/>
        </p:nvSpPr>
        <p:spPr>
          <a:xfrm>
            <a:off x="604019" y="4086735"/>
            <a:ext cx="5936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cs typeface="Arial" panose="020B0604020202020204" pitchFamily="34" charset="0"/>
              </a:rPr>
              <a:t>You might have heard of it by a different name:</a:t>
            </a:r>
          </a:p>
          <a:p>
            <a:pPr algn="ctr"/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BIMDAS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37C8D-A3AB-4C27-9B20-7451ED79E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19" y="3063095"/>
            <a:ext cx="6244289" cy="35124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F64047-3603-4C5F-80D2-5897F89920F4}"/>
              </a:ext>
            </a:extLst>
          </p:cNvPr>
          <p:cNvSpPr/>
          <p:nvPr/>
        </p:nvSpPr>
        <p:spPr>
          <a:xfrm>
            <a:off x="6648138" y="3063095"/>
            <a:ext cx="786275" cy="3512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13AE9A-F039-4EB8-AF9E-B75592A2A440}"/>
              </a:ext>
            </a:extLst>
          </p:cNvPr>
          <p:cNvSpPr/>
          <p:nvPr/>
        </p:nvSpPr>
        <p:spPr>
          <a:xfrm>
            <a:off x="11954425" y="3063095"/>
            <a:ext cx="1051456" cy="3623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9560" y="3047860"/>
            <a:ext cx="11259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srgbClr val="C00000"/>
                </a:solidFill>
                <a:cs typeface="Arial" panose="020B0604020202020204" pitchFamily="34" charset="0"/>
              </a:rPr>
              <a:t>Brackets, Indices / Multiplication &amp; Division / Addition &amp; Subtraction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8009" y="138865"/>
            <a:ext cx="11875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600" dirty="0">
                <a:latin typeface="Arial Black" panose="020B0A04020102020204" pitchFamily="34" charset="0"/>
              </a:rPr>
              <a:t>BIMDAS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737" y="1355094"/>
            <a:ext cx="2933700" cy="1562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0478" y="2100174"/>
            <a:ext cx="2637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cs typeface="Arial" panose="020B0604020202020204" pitchFamily="34" charset="0"/>
              </a:rPr>
              <a:t>…only kidding.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F036-67C7-427F-A32F-A6AD26EDBCCA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6CF6B-F5F9-4493-95BA-5D25C745B239}"/>
              </a:ext>
            </a:extLst>
          </p:cNvPr>
          <p:cNvSpPr txBox="1"/>
          <p:nvPr/>
        </p:nvSpPr>
        <p:spPr>
          <a:xfrm>
            <a:off x="535842" y="1464428"/>
            <a:ext cx="4321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What does it stand for?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DFA13-C964-4BCA-A2C1-8FC156FAD062}"/>
              </a:ext>
            </a:extLst>
          </p:cNvPr>
          <p:cNvSpPr txBox="1"/>
          <p:nvPr/>
        </p:nvSpPr>
        <p:spPr>
          <a:xfrm>
            <a:off x="535842" y="2100174"/>
            <a:ext cx="748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cs typeface="Arial" panose="020B0604020202020204" pitchFamily="34" charset="0"/>
              </a:rPr>
              <a:t>Blue Iguanas Must Dance All Saturday.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BIMDAS stand for?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BF7689-BAF7-435B-9223-B0247BEF701F}"/>
              </a:ext>
            </a:extLst>
          </p:cNvPr>
          <p:cNvSpPr txBox="1"/>
          <p:nvPr/>
        </p:nvSpPr>
        <p:spPr>
          <a:xfrm>
            <a:off x="1114578" y="4609960"/>
            <a:ext cx="9041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 first.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 next.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chemeClr val="accent2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chemeClr val="accent2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391604-44BC-4C90-889A-D89A4F412E2A}"/>
              </a:ext>
            </a:extLst>
          </p:cNvPr>
          <p:cNvSpPr txBox="1"/>
          <p:nvPr/>
        </p:nvSpPr>
        <p:spPr>
          <a:xfrm>
            <a:off x="1856411" y="3849778"/>
            <a:ext cx="847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This is the order that we perform calculations in.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B9A203-1954-41AE-B4BA-070349D1E651}"/>
              </a:ext>
            </a:extLst>
          </p:cNvPr>
          <p:cNvGrpSpPr/>
          <p:nvPr/>
        </p:nvGrpSpPr>
        <p:grpSpPr>
          <a:xfrm>
            <a:off x="10156369" y="3781220"/>
            <a:ext cx="2035631" cy="971026"/>
            <a:chOff x="660399" y="3602071"/>
            <a:chExt cx="2035631" cy="9710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A78EB0-C15C-407F-B9D8-606DE915CAEE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3A3EDB-3C75-4AE8-9A56-4DBC2591E72E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 we use BIMDAS for?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6B62D-4269-45F1-BD28-27E394EEEB98}"/>
              </a:ext>
            </a:extLst>
          </p:cNvPr>
          <p:cNvGrpSpPr/>
          <p:nvPr/>
        </p:nvGrpSpPr>
        <p:grpSpPr>
          <a:xfrm>
            <a:off x="10156367" y="4801452"/>
            <a:ext cx="2035631" cy="1159296"/>
            <a:chOff x="660399" y="3602071"/>
            <a:chExt cx="2035631" cy="11592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79E5D7-58FB-4A46-AE3C-7B2B58447AC5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044466-A401-4F79-9BC3-42A4B43844AF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comes after brackets in BIMDAS?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9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3CB3D59-769D-45EB-8004-E0B7E8357D42}"/>
              </a:ext>
            </a:extLst>
          </p:cNvPr>
          <p:cNvSpPr txBox="1"/>
          <p:nvPr/>
        </p:nvSpPr>
        <p:spPr>
          <a:xfrm>
            <a:off x="3336462" y="3394581"/>
            <a:ext cx="4523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Is there any: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9088" y="292387"/>
            <a:ext cx="368049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UNDERLINE, DO and DROP.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31F0C7-9A19-406A-AF34-5D77ABFDBCEB}"/>
              </a:ext>
            </a:extLst>
          </p:cNvPr>
          <p:cNvSpPr txBox="1">
            <a:spLocks/>
          </p:cNvSpPr>
          <p:nvPr/>
        </p:nvSpPr>
        <p:spPr>
          <a:xfrm>
            <a:off x="726548" y="3394768"/>
            <a:ext cx="2097227" cy="78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b="1" dirty="0">
                <a:cs typeface="Arial" panose="020B0604020202020204" pitchFamily="34" charset="0"/>
              </a:rPr>
              <a:t>5 x 3 - 2	</a:t>
            </a:r>
            <a:endParaRPr lang="en-AU" sz="3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3347495" y="3394581"/>
            <a:ext cx="247915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b="1" dirty="0">
                <a:cs typeface="Arial" panose="020B0604020202020204" pitchFamily="34" charset="0"/>
              </a:rPr>
              <a:t>10 ÷ 2 + 6</a:t>
            </a:r>
            <a:endParaRPr lang="en-AU" sz="3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2FCEDC-EA9B-4EBE-B7F4-83401A4E2959}"/>
              </a:ext>
            </a:extLst>
          </p:cNvPr>
          <p:cNvSpPr txBox="1">
            <a:spLocks/>
          </p:cNvSpPr>
          <p:nvPr/>
        </p:nvSpPr>
        <p:spPr>
          <a:xfrm>
            <a:off x="6339334" y="3398829"/>
            <a:ext cx="2579036" cy="662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b="1" dirty="0">
                <a:cs typeface="Arial" panose="020B0604020202020204" pitchFamily="34" charset="0"/>
              </a:rPr>
              <a:t>8 + 3 x 2</a:t>
            </a:r>
            <a:endParaRPr lang="en-AU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4ECDA56-E52A-459F-9D38-84AC71CF2924}"/>
              </a:ext>
            </a:extLst>
          </p:cNvPr>
          <p:cNvSpPr txBox="1">
            <a:spLocks/>
          </p:cNvSpPr>
          <p:nvPr/>
        </p:nvSpPr>
        <p:spPr>
          <a:xfrm>
            <a:off x="9135649" y="3407933"/>
            <a:ext cx="2479153" cy="653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b="1" dirty="0">
                <a:cs typeface="Arial" panose="020B0604020202020204" pitchFamily="34" charset="0"/>
              </a:rPr>
              <a:t>20 – 16 ÷ 8</a:t>
            </a:r>
            <a:endParaRPr lang="en-AU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0417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AU" sz="3600" b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AU" sz="3600" b="1" dirty="0">
                <a:solidFill>
                  <a:srgbClr val="7030A0"/>
                </a:solidFill>
                <a:cs typeface="Arial" panose="020B0604020202020204" pitchFamily="34" charset="0"/>
              </a:rPr>
              <a:t>MD</a:t>
            </a:r>
            <a:r>
              <a:rPr lang="en-AU" sz="3600" b="1" dirty="0">
                <a:solidFill>
                  <a:srgbClr val="00B050"/>
                </a:solidFill>
                <a:cs typeface="Arial" panose="020B0604020202020204" pitchFamily="34" charset="0"/>
              </a:rPr>
              <a:t>AS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 first.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 next.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E544-24EA-41C4-8687-66F5FCBCD228}"/>
              </a:ext>
            </a:extLst>
          </p:cNvPr>
          <p:cNvCxnSpPr/>
          <p:nvPr/>
        </p:nvCxnSpPr>
        <p:spPr>
          <a:xfrm>
            <a:off x="726548" y="3920247"/>
            <a:ext cx="9922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0437A-4EFF-41F7-AEEF-064A1CAD70FC}"/>
              </a:ext>
            </a:extLst>
          </p:cNvPr>
          <p:cNvSpPr txBox="1"/>
          <p:nvPr/>
        </p:nvSpPr>
        <p:spPr>
          <a:xfrm>
            <a:off x="887053" y="3992024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A9F9D-6A43-48AD-B021-E115E952FD89}"/>
              </a:ext>
            </a:extLst>
          </p:cNvPr>
          <p:cNvSpPr txBox="1"/>
          <p:nvPr/>
        </p:nvSpPr>
        <p:spPr>
          <a:xfrm>
            <a:off x="378783" y="3992022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FF374-B873-4671-A984-600248344882}"/>
              </a:ext>
            </a:extLst>
          </p:cNvPr>
          <p:cNvSpPr txBox="1"/>
          <p:nvPr/>
        </p:nvSpPr>
        <p:spPr>
          <a:xfrm>
            <a:off x="1715602" y="3992023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- 2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6115DC-902B-4099-912A-76F8164E66FC}"/>
              </a:ext>
            </a:extLst>
          </p:cNvPr>
          <p:cNvCxnSpPr>
            <a:cxnSpLocks/>
          </p:cNvCxnSpPr>
          <p:nvPr/>
        </p:nvCxnSpPr>
        <p:spPr>
          <a:xfrm>
            <a:off x="941836" y="4585182"/>
            <a:ext cx="14265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09AAC0-FDFF-4B99-80EB-DA4909ACE2B9}"/>
              </a:ext>
            </a:extLst>
          </p:cNvPr>
          <p:cNvSpPr txBox="1"/>
          <p:nvPr/>
        </p:nvSpPr>
        <p:spPr>
          <a:xfrm>
            <a:off x="1319486" y="4663657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22D68D-D72E-4B19-AADA-64911FAB8A82}"/>
              </a:ext>
            </a:extLst>
          </p:cNvPr>
          <p:cNvSpPr txBox="1"/>
          <p:nvPr/>
        </p:nvSpPr>
        <p:spPr>
          <a:xfrm>
            <a:off x="378782" y="4666217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658624-395D-43B1-84E8-FEB69BB85585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19BC36-AD6F-4FAC-9C68-79D62B9621F6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32760-CD2B-45E4-9D54-FE88922287EB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BIMDAS stand for?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195DFED-94B6-4541-8AF8-FD41361CD393}"/>
              </a:ext>
            </a:extLst>
          </p:cNvPr>
          <p:cNvSpPr txBox="1"/>
          <p:nvPr/>
        </p:nvSpPr>
        <p:spPr>
          <a:xfrm>
            <a:off x="3336462" y="5297653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or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C5DFB-FC12-4A6E-B2E9-5197DD952BEA}"/>
              </a:ext>
            </a:extLst>
          </p:cNvPr>
          <p:cNvSpPr txBox="1"/>
          <p:nvPr/>
        </p:nvSpPr>
        <p:spPr>
          <a:xfrm>
            <a:off x="3336462" y="4323572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FFF839-D1EF-42F5-8531-C1CF86767C41}"/>
              </a:ext>
            </a:extLst>
          </p:cNvPr>
          <p:cNvSpPr txBox="1"/>
          <p:nvPr/>
        </p:nvSpPr>
        <p:spPr>
          <a:xfrm>
            <a:off x="3336462" y="4827298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or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1FE10E-EF61-43BA-8332-D477ADCBB678}"/>
              </a:ext>
            </a:extLst>
          </p:cNvPr>
          <p:cNvSpPr txBox="1"/>
          <p:nvPr/>
        </p:nvSpPr>
        <p:spPr>
          <a:xfrm>
            <a:off x="5385148" y="3825468"/>
            <a:ext cx="68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265C5C-447B-4134-8661-C743063E28B6}"/>
              </a:ext>
            </a:extLst>
          </p:cNvPr>
          <p:cNvSpPr txBox="1"/>
          <p:nvPr/>
        </p:nvSpPr>
        <p:spPr>
          <a:xfrm>
            <a:off x="5177594" y="4324192"/>
            <a:ext cx="68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660892-A3E2-4348-8310-22A2D15ED4B9}"/>
              </a:ext>
            </a:extLst>
          </p:cNvPr>
          <p:cNvSpPr txBox="1"/>
          <p:nvPr/>
        </p:nvSpPr>
        <p:spPr>
          <a:xfrm>
            <a:off x="7836161" y="4832919"/>
            <a:ext cx="435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Yes! Underline, do &amp; drop!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CD9F01-3B97-4C6A-94EF-3E2325D000B5}"/>
              </a:ext>
            </a:extLst>
          </p:cNvPr>
          <p:cNvSpPr txBox="1"/>
          <p:nvPr/>
        </p:nvSpPr>
        <p:spPr>
          <a:xfrm>
            <a:off x="7564925" y="5292032"/>
            <a:ext cx="435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Yes! Underline, do &amp; drop!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DF9883-0350-4D37-B86B-C24B4B2B40BE}"/>
              </a:ext>
            </a:extLst>
          </p:cNvPr>
          <p:cNvGrpSpPr/>
          <p:nvPr/>
        </p:nvGrpSpPr>
        <p:grpSpPr>
          <a:xfrm>
            <a:off x="10156369" y="1012398"/>
            <a:ext cx="2035631" cy="1159296"/>
            <a:chOff x="660399" y="3602071"/>
            <a:chExt cx="2035631" cy="11592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4F64CDF-2A75-4B7E-84B2-B5FB909D3CE2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B2ED-9E16-4682-9A97-0CF01811B346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order do you do multiplication and division in?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BE4CF3-6F46-4F8E-B27D-5CD8046C0882}"/>
              </a:ext>
            </a:extLst>
          </p:cNvPr>
          <p:cNvGrpSpPr/>
          <p:nvPr/>
        </p:nvGrpSpPr>
        <p:grpSpPr>
          <a:xfrm>
            <a:off x="10156369" y="2213740"/>
            <a:ext cx="2035631" cy="1159296"/>
            <a:chOff x="660399" y="3602071"/>
            <a:chExt cx="2035631" cy="11592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C4EE42-8F36-45D8-94BD-713A10B6481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CA35F4-6523-40A3-A286-3085B071DDC5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the strategy for setting out your work?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60559" y="2984721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2436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17" grpId="0" animBg="1"/>
      <p:bldP spid="21" grpId="0"/>
      <p:bldP spid="22" grpId="0"/>
      <p:bldP spid="23" grpId="0"/>
      <p:bldP spid="24" grpId="0"/>
      <p:bldP spid="16" grpId="0"/>
      <p:bldP spid="30" grpId="0"/>
      <p:bldP spid="31" grpId="0"/>
      <p:bldP spid="34" grpId="0"/>
      <p:bldP spid="35" grpId="0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3CB3D59-769D-45EB-8004-E0B7E8357D42}"/>
              </a:ext>
            </a:extLst>
          </p:cNvPr>
          <p:cNvSpPr txBox="1"/>
          <p:nvPr/>
        </p:nvSpPr>
        <p:spPr>
          <a:xfrm>
            <a:off x="3336462" y="3394581"/>
            <a:ext cx="2114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Is there any: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9088" y="292387"/>
            <a:ext cx="368049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UNDERLINE, DO and DROP.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 (5 x 2)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  <a:blipFill>
                <a:blip r:embed="rId2"/>
                <a:stretch>
                  <a:fillRect t="-17054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65C3D40-8861-4F6C-A104-5EC9581EC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457" y="3389042"/>
                <a:ext cx="2871085" cy="662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3600" b="1" dirty="0"/>
                  <a:t>(8 – 6)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65C3D40-8861-4F6C-A104-5EC9581EC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457" y="3389042"/>
                <a:ext cx="2871085" cy="662805"/>
              </a:xfrm>
              <a:prstGeom prst="rect">
                <a:avLst/>
              </a:prstGeom>
              <a:blipFill>
                <a:blip r:embed="rId3"/>
                <a:stretch>
                  <a:fillRect l="-6596" t="-20183" b="-25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12FCEDC-EA9B-4EBE-B7F4-83401A4E2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2017" y="3395277"/>
                <a:ext cx="3154005" cy="662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3600" b="1" dirty="0"/>
                  <a:t>(5 + 5 x 3) 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600" b="1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12FCEDC-EA9B-4EBE-B7F4-83401A4E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017" y="3395277"/>
                <a:ext cx="3154005" cy="662805"/>
              </a:xfrm>
              <a:prstGeom prst="rect">
                <a:avLst/>
              </a:prstGeom>
              <a:blipFill>
                <a:blip r:embed="rId4"/>
                <a:stretch>
                  <a:fillRect l="-5996" t="-20183" b="-25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0417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AU" sz="3600" b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AU" sz="3600" b="1" dirty="0">
                <a:solidFill>
                  <a:srgbClr val="7030A0"/>
                </a:solidFill>
                <a:cs typeface="Arial" panose="020B0604020202020204" pitchFamily="34" charset="0"/>
              </a:rPr>
              <a:t>MD</a:t>
            </a:r>
            <a:r>
              <a:rPr lang="en-AU" sz="3600" b="1" dirty="0">
                <a:solidFill>
                  <a:srgbClr val="00B050"/>
                </a:solidFill>
                <a:cs typeface="Arial" panose="020B0604020202020204" pitchFamily="34" charset="0"/>
              </a:rPr>
              <a:t>AS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 first.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 next.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E544-24EA-41C4-8687-66F5FCBCD228}"/>
              </a:ext>
            </a:extLst>
          </p:cNvPr>
          <p:cNvCxnSpPr>
            <a:cxnSpLocks/>
          </p:cNvCxnSpPr>
          <p:nvPr/>
        </p:nvCxnSpPr>
        <p:spPr>
          <a:xfrm>
            <a:off x="1715602" y="3992022"/>
            <a:ext cx="11832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0437A-4EFF-41F7-AEEF-064A1CAD70FC}"/>
              </a:ext>
            </a:extLst>
          </p:cNvPr>
          <p:cNvSpPr txBox="1"/>
          <p:nvPr/>
        </p:nvSpPr>
        <p:spPr>
          <a:xfrm>
            <a:off x="1970032" y="3938850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A9F9D-6A43-48AD-B021-E115E952FD89}"/>
              </a:ext>
            </a:extLst>
          </p:cNvPr>
          <p:cNvSpPr txBox="1"/>
          <p:nvPr/>
        </p:nvSpPr>
        <p:spPr>
          <a:xfrm>
            <a:off x="382335" y="3938850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/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blipFill>
                <a:blip r:embed="rId5"/>
                <a:stretch>
                  <a:fillRect t="-12037" r="-16071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6115DC-902B-4099-912A-76F8164E66FC}"/>
              </a:ext>
            </a:extLst>
          </p:cNvPr>
          <p:cNvCxnSpPr>
            <a:cxnSpLocks/>
          </p:cNvCxnSpPr>
          <p:nvPr/>
        </p:nvCxnSpPr>
        <p:spPr>
          <a:xfrm>
            <a:off x="735583" y="4585181"/>
            <a:ext cx="5839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09AAC0-FDFF-4B99-80EB-DA4909ACE2B9}"/>
              </a:ext>
            </a:extLst>
          </p:cNvPr>
          <p:cNvSpPr txBox="1"/>
          <p:nvPr/>
        </p:nvSpPr>
        <p:spPr>
          <a:xfrm>
            <a:off x="691929" y="4674944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22D68D-D72E-4B19-AADA-64911FAB8A82}"/>
              </a:ext>
            </a:extLst>
          </p:cNvPr>
          <p:cNvSpPr txBox="1"/>
          <p:nvPr/>
        </p:nvSpPr>
        <p:spPr>
          <a:xfrm>
            <a:off x="378782" y="4666217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658624-395D-43B1-84E8-FEB69BB85585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19BC36-AD6F-4FAC-9C68-79D62B9621F6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32760-CD2B-45E4-9D54-FE88922287EB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BIMDAS stand for?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195DFED-94B6-4541-8AF8-FD41361CD393}"/>
              </a:ext>
            </a:extLst>
          </p:cNvPr>
          <p:cNvSpPr txBox="1"/>
          <p:nvPr/>
        </p:nvSpPr>
        <p:spPr>
          <a:xfrm>
            <a:off x="3336462" y="5297653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or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7C5DFB-FC12-4A6E-B2E9-5197DD952BEA}"/>
              </a:ext>
            </a:extLst>
          </p:cNvPr>
          <p:cNvSpPr txBox="1"/>
          <p:nvPr/>
        </p:nvSpPr>
        <p:spPr>
          <a:xfrm>
            <a:off x="3336462" y="4323572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FFF839-D1EF-42F5-8531-C1CF86767C41}"/>
              </a:ext>
            </a:extLst>
          </p:cNvPr>
          <p:cNvSpPr txBox="1"/>
          <p:nvPr/>
        </p:nvSpPr>
        <p:spPr>
          <a:xfrm>
            <a:off x="3336462" y="4827298"/>
            <a:ext cx="452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or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1FE10E-EF61-43BA-8332-D477ADCBB678}"/>
              </a:ext>
            </a:extLst>
          </p:cNvPr>
          <p:cNvSpPr txBox="1"/>
          <p:nvPr/>
        </p:nvSpPr>
        <p:spPr>
          <a:xfrm>
            <a:off x="7848428" y="4798055"/>
            <a:ext cx="68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660892-A3E2-4348-8310-22A2D15ED4B9}"/>
              </a:ext>
            </a:extLst>
          </p:cNvPr>
          <p:cNvSpPr txBox="1"/>
          <p:nvPr/>
        </p:nvSpPr>
        <p:spPr>
          <a:xfrm>
            <a:off x="5303181" y="3813198"/>
            <a:ext cx="435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Yes! Underline, do &amp; drop!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CD9F01-3B97-4C6A-94EF-3E2325D000B5}"/>
              </a:ext>
            </a:extLst>
          </p:cNvPr>
          <p:cNvSpPr txBox="1"/>
          <p:nvPr/>
        </p:nvSpPr>
        <p:spPr>
          <a:xfrm>
            <a:off x="5137499" y="4329111"/>
            <a:ext cx="435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Yes! Underline, do &amp; drop!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DF9883-0350-4D37-B86B-C24B4B2B40BE}"/>
              </a:ext>
            </a:extLst>
          </p:cNvPr>
          <p:cNvGrpSpPr/>
          <p:nvPr/>
        </p:nvGrpSpPr>
        <p:grpSpPr>
          <a:xfrm>
            <a:off x="10156369" y="1012398"/>
            <a:ext cx="2035631" cy="1159296"/>
            <a:chOff x="660399" y="3602071"/>
            <a:chExt cx="2035631" cy="11592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4F64CDF-2A75-4B7E-84B2-B5FB909D3CE2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B2ED-9E16-4682-9A97-0CF01811B346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order do you do addition and subtraction in?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BE4CF3-6F46-4F8E-B27D-5CD8046C0882}"/>
              </a:ext>
            </a:extLst>
          </p:cNvPr>
          <p:cNvGrpSpPr/>
          <p:nvPr/>
        </p:nvGrpSpPr>
        <p:grpSpPr>
          <a:xfrm>
            <a:off x="10156369" y="2213740"/>
            <a:ext cx="2035631" cy="1159296"/>
            <a:chOff x="660399" y="3602071"/>
            <a:chExt cx="2035631" cy="11592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C4EE42-8F36-45D8-94BD-713A10B6481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CA35F4-6523-40A3-A286-3085B071DDC5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the strategy for setting out your work?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6D1F5C-99AF-4937-8658-5A06B8F33E54}"/>
              </a:ext>
            </a:extLst>
          </p:cNvPr>
          <p:cNvSpPr txBox="1"/>
          <p:nvPr/>
        </p:nvSpPr>
        <p:spPr>
          <a:xfrm>
            <a:off x="1319486" y="4669690"/>
            <a:ext cx="161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    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CD4CC4-EDDA-4567-A9DD-FEDD7DE97854}"/>
              </a:ext>
            </a:extLst>
          </p:cNvPr>
          <p:cNvSpPr txBox="1"/>
          <p:nvPr/>
        </p:nvSpPr>
        <p:spPr>
          <a:xfrm>
            <a:off x="7623234" y="5297653"/>
            <a:ext cx="435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Yes! Underline, do &amp; drop!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37DAF8-BB24-4917-94AE-0CF9A99995BD}"/>
              </a:ext>
            </a:extLst>
          </p:cNvPr>
          <p:cNvCxnSpPr>
            <a:cxnSpLocks/>
          </p:cNvCxnSpPr>
          <p:nvPr/>
        </p:nvCxnSpPr>
        <p:spPr>
          <a:xfrm>
            <a:off x="726548" y="5229559"/>
            <a:ext cx="181237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A85F87-8B4F-44D4-935D-83B605C9FD78}"/>
              </a:ext>
            </a:extLst>
          </p:cNvPr>
          <p:cNvSpPr txBox="1"/>
          <p:nvPr/>
        </p:nvSpPr>
        <p:spPr>
          <a:xfrm>
            <a:off x="1241880" y="5350823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86C54-0823-4EB6-AAF7-0F2800B2BB32}"/>
              </a:ext>
            </a:extLst>
          </p:cNvPr>
          <p:cNvSpPr txBox="1"/>
          <p:nvPr/>
        </p:nvSpPr>
        <p:spPr>
          <a:xfrm>
            <a:off x="363682" y="5321275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60559" y="2984721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35059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21" grpId="0"/>
      <p:bldP spid="22" grpId="0"/>
      <p:bldP spid="23" grpId="0"/>
      <p:bldP spid="16" grpId="0"/>
      <p:bldP spid="30" grpId="0"/>
      <p:bldP spid="31" grpId="0"/>
      <p:bldP spid="34" grpId="0"/>
      <p:bldP spid="35" grpId="0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7" grpId="0"/>
      <p:bldP spid="48" grpId="0"/>
      <p:bldP spid="48" grpId="1"/>
      <p:bldP spid="56" grpId="0"/>
      <p:bldP spid="57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99088" y="292387"/>
            <a:ext cx="368049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UNDERLINE, DO and DROP.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 (5 x 2)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  <a:blipFill>
                <a:blip r:embed="rId2"/>
                <a:stretch>
                  <a:fillRect t="-17054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0417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AU" sz="3600" b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AU" sz="3600" b="1" dirty="0">
                <a:solidFill>
                  <a:srgbClr val="7030A0"/>
                </a:solidFill>
                <a:cs typeface="Arial" panose="020B0604020202020204" pitchFamily="34" charset="0"/>
              </a:rPr>
              <a:t>MD</a:t>
            </a:r>
            <a:r>
              <a:rPr lang="en-AU" sz="3600" b="1" dirty="0">
                <a:solidFill>
                  <a:srgbClr val="00B050"/>
                </a:solidFill>
                <a:cs typeface="Arial" panose="020B0604020202020204" pitchFamily="34" charset="0"/>
              </a:rPr>
              <a:t>AS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 first.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 next.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E544-24EA-41C4-8687-66F5FCBCD228}"/>
              </a:ext>
            </a:extLst>
          </p:cNvPr>
          <p:cNvCxnSpPr>
            <a:cxnSpLocks/>
          </p:cNvCxnSpPr>
          <p:nvPr/>
        </p:nvCxnSpPr>
        <p:spPr>
          <a:xfrm>
            <a:off x="1715602" y="3992022"/>
            <a:ext cx="11832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0437A-4EFF-41F7-AEEF-064A1CAD70FC}"/>
              </a:ext>
            </a:extLst>
          </p:cNvPr>
          <p:cNvSpPr txBox="1"/>
          <p:nvPr/>
        </p:nvSpPr>
        <p:spPr>
          <a:xfrm>
            <a:off x="1970032" y="3938850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A9F9D-6A43-48AD-B021-E115E952FD89}"/>
              </a:ext>
            </a:extLst>
          </p:cNvPr>
          <p:cNvSpPr txBox="1"/>
          <p:nvPr/>
        </p:nvSpPr>
        <p:spPr>
          <a:xfrm>
            <a:off x="382335" y="3938850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/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blipFill>
                <a:blip r:embed="rId3"/>
                <a:stretch>
                  <a:fillRect t="-12037" r="-16071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6115DC-902B-4099-912A-76F8164E66FC}"/>
              </a:ext>
            </a:extLst>
          </p:cNvPr>
          <p:cNvCxnSpPr>
            <a:cxnSpLocks/>
          </p:cNvCxnSpPr>
          <p:nvPr/>
        </p:nvCxnSpPr>
        <p:spPr>
          <a:xfrm>
            <a:off x="735583" y="4585181"/>
            <a:ext cx="5839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09AAC0-FDFF-4B99-80EB-DA4909ACE2B9}"/>
              </a:ext>
            </a:extLst>
          </p:cNvPr>
          <p:cNvSpPr txBox="1"/>
          <p:nvPr/>
        </p:nvSpPr>
        <p:spPr>
          <a:xfrm>
            <a:off x="691929" y="4674944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22D68D-D72E-4B19-AADA-64911FAB8A82}"/>
              </a:ext>
            </a:extLst>
          </p:cNvPr>
          <p:cNvSpPr txBox="1"/>
          <p:nvPr/>
        </p:nvSpPr>
        <p:spPr>
          <a:xfrm>
            <a:off x="378782" y="4666217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6D1F5C-99AF-4937-8658-5A06B8F33E54}"/>
              </a:ext>
            </a:extLst>
          </p:cNvPr>
          <p:cNvSpPr txBox="1"/>
          <p:nvPr/>
        </p:nvSpPr>
        <p:spPr>
          <a:xfrm>
            <a:off x="1319486" y="4669690"/>
            <a:ext cx="161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    10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37DAF8-BB24-4917-94AE-0CF9A99995BD}"/>
              </a:ext>
            </a:extLst>
          </p:cNvPr>
          <p:cNvCxnSpPr>
            <a:cxnSpLocks/>
          </p:cNvCxnSpPr>
          <p:nvPr/>
        </p:nvCxnSpPr>
        <p:spPr>
          <a:xfrm>
            <a:off x="726548" y="5229559"/>
            <a:ext cx="181237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A85F87-8B4F-44D4-935D-83B605C9FD78}"/>
              </a:ext>
            </a:extLst>
          </p:cNvPr>
          <p:cNvSpPr txBox="1"/>
          <p:nvPr/>
        </p:nvSpPr>
        <p:spPr>
          <a:xfrm>
            <a:off x="1241880" y="5350823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86C54-0823-4EB6-AAF7-0F2800B2BB32}"/>
              </a:ext>
            </a:extLst>
          </p:cNvPr>
          <p:cNvSpPr txBox="1"/>
          <p:nvPr/>
        </p:nvSpPr>
        <p:spPr>
          <a:xfrm>
            <a:off x="363682" y="5321275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76F3402-FA38-4113-B13E-C2868D513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720" y="3429000"/>
            <a:ext cx="2240560" cy="5731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600" b="1" dirty="0">
                <a:cs typeface="Arial" panose="020B0604020202020204" pitchFamily="34" charset="0"/>
              </a:rPr>
              <a:t>14 + 5 x 2</a:t>
            </a:r>
            <a:endParaRPr lang="en-AU" b="1" dirty="0">
              <a:cs typeface="Arial" panose="020B060402020202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9CDDEA66-70B4-4AB8-9A6E-3FAF46BA706B}"/>
              </a:ext>
            </a:extLst>
          </p:cNvPr>
          <p:cNvSpPr txBox="1">
            <a:spLocks/>
          </p:cNvSpPr>
          <p:nvPr/>
        </p:nvSpPr>
        <p:spPr>
          <a:xfrm>
            <a:off x="8853814" y="3443591"/>
            <a:ext cx="2240560" cy="573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600" b="1" dirty="0">
                <a:cs typeface="Arial" panose="020B0604020202020204" pitchFamily="34" charset="0"/>
              </a:rPr>
              <a:t>8 – 10 ÷ 2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77B50F-FDF4-424C-9378-36FAC846F9C4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9AE383-21C5-477C-A93B-92A002BBBA1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6D29ED-B219-48F7-9EF2-19FD40415143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BIMDAS stand for?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F04121-ECDB-4826-B0B8-012D49E87C4A}"/>
              </a:ext>
            </a:extLst>
          </p:cNvPr>
          <p:cNvGrpSpPr/>
          <p:nvPr/>
        </p:nvGrpSpPr>
        <p:grpSpPr>
          <a:xfrm>
            <a:off x="10156369" y="1048012"/>
            <a:ext cx="2035631" cy="1159296"/>
            <a:chOff x="660399" y="3602071"/>
            <a:chExt cx="2035631" cy="115929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5309FD-E543-4408-86F2-6CA47AE5308C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BACA95-FA97-4997-9673-6B577F1C6EEB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the strategy for setting out your work?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985980" y="3078319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51371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99088" y="292387"/>
            <a:ext cx="368049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UNDERLINE, DO and DROP.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 (5 x 2)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31F0C7-9A19-406A-AF34-5D77ABFD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8" y="3394768"/>
                <a:ext cx="2871086" cy="788774"/>
              </a:xfrm>
              <a:prstGeom prst="rect">
                <a:avLst/>
              </a:prstGeom>
              <a:blipFill>
                <a:blip r:embed="rId2"/>
                <a:stretch>
                  <a:fillRect t="-17054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0417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AU" sz="3600" b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AU" sz="3600" b="1" dirty="0">
                <a:solidFill>
                  <a:srgbClr val="7030A0"/>
                </a:solidFill>
                <a:cs typeface="Arial" panose="020B0604020202020204" pitchFamily="34" charset="0"/>
              </a:rPr>
              <a:t>MD</a:t>
            </a:r>
            <a:r>
              <a:rPr lang="en-AU" sz="3600" b="1" dirty="0">
                <a:solidFill>
                  <a:srgbClr val="00B050"/>
                </a:solidFill>
                <a:cs typeface="Arial" panose="020B0604020202020204" pitchFamily="34" charset="0"/>
              </a:rPr>
              <a:t>AS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1. </a:t>
            </a:r>
            <a:r>
              <a:rPr lang="en-AU" sz="2800" b="1" dirty="0">
                <a:solidFill>
                  <a:srgbClr val="0070C0"/>
                </a:solidFill>
                <a:cs typeface="Arial" panose="020B0604020202020204" pitchFamily="34" charset="0"/>
              </a:rPr>
              <a:t>Brackets</a:t>
            </a:r>
            <a:r>
              <a:rPr lang="en-AU" sz="2800" b="1" dirty="0">
                <a:cs typeface="Arial" panose="020B0604020202020204" pitchFamily="34" charset="0"/>
              </a:rPr>
              <a:t> first.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2. </a:t>
            </a:r>
            <a:r>
              <a:rPr lang="en-AU" sz="2800" b="1" dirty="0">
                <a:solidFill>
                  <a:srgbClr val="C00000"/>
                </a:solidFill>
                <a:cs typeface="Arial" panose="020B0604020202020204" pitchFamily="34" charset="0"/>
              </a:rPr>
              <a:t>Indices</a:t>
            </a:r>
            <a:r>
              <a:rPr lang="en-AU" sz="2800" b="1" dirty="0">
                <a:cs typeface="Arial" panose="020B0604020202020204" pitchFamily="34" charset="0"/>
              </a:rPr>
              <a:t> next.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3.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Multiplication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7030A0"/>
                </a:solidFill>
                <a:cs typeface="Arial" panose="020B0604020202020204" pitchFamily="34" charset="0"/>
              </a:rPr>
              <a:t>Division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  <a:p>
            <a:r>
              <a:rPr lang="en-AU" sz="2800" b="1" dirty="0">
                <a:cs typeface="Arial" panose="020B0604020202020204" pitchFamily="34" charset="0"/>
              </a:rPr>
              <a:t>4.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Addition</a:t>
            </a:r>
            <a:r>
              <a:rPr lang="en-AU" sz="2800" b="1" dirty="0">
                <a:cs typeface="Arial" panose="020B0604020202020204" pitchFamily="34" charset="0"/>
              </a:rPr>
              <a:t> and </a:t>
            </a:r>
            <a:r>
              <a:rPr lang="en-AU" sz="2800" b="1" dirty="0">
                <a:solidFill>
                  <a:srgbClr val="00B050"/>
                </a:solidFill>
                <a:cs typeface="Arial" panose="020B0604020202020204" pitchFamily="34" charset="0"/>
              </a:rPr>
              <a:t>Subtraction</a:t>
            </a:r>
            <a:r>
              <a:rPr lang="en-AU" sz="2800" b="1" dirty="0">
                <a:cs typeface="Arial" panose="020B0604020202020204" pitchFamily="34" charset="0"/>
              </a:rPr>
              <a:t> in order from left to right.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F4E544-24EA-41C4-8687-66F5FCBCD228}"/>
              </a:ext>
            </a:extLst>
          </p:cNvPr>
          <p:cNvCxnSpPr>
            <a:cxnSpLocks/>
          </p:cNvCxnSpPr>
          <p:nvPr/>
        </p:nvCxnSpPr>
        <p:spPr>
          <a:xfrm>
            <a:off x="1715602" y="3992022"/>
            <a:ext cx="11832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0437A-4EFF-41F7-AEEF-064A1CAD70FC}"/>
              </a:ext>
            </a:extLst>
          </p:cNvPr>
          <p:cNvSpPr txBox="1"/>
          <p:nvPr/>
        </p:nvSpPr>
        <p:spPr>
          <a:xfrm>
            <a:off x="1970032" y="3938850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A9F9D-6A43-48AD-B021-E115E952FD89}"/>
              </a:ext>
            </a:extLst>
          </p:cNvPr>
          <p:cNvSpPr txBox="1"/>
          <p:nvPr/>
        </p:nvSpPr>
        <p:spPr>
          <a:xfrm>
            <a:off x="382335" y="3938850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/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AU" sz="3600" b="1" dirty="0"/>
                  <a:t> +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FF374-B873-4671-A984-600248344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" y="3936666"/>
                <a:ext cx="1021745" cy="658898"/>
              </a:xfrm>
              <a:prstGeom prst="rect">
                <a:avLst/>
              </a:prstGeom>
              <a:blipFill>
                <a:blip r:embed="rId3"/>
                <a:stretch>
                  <a:fillRect t="-12037" r="-16071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6115DC-902B-4099-912A-76F8164E66FC}"/>
              </a:ext>
            </a:extLst>
          </p:cNvPr>
          <p:cNvCxnSpPr>
            <a:cxnSpLocks/>
          </p:cNvCxnSpPr>
          <p:nvPr/>
        </p:nvCxnSpPr>
        <p:spPr>
          <a:xfrm>
            <a:off x="735583" y="4585181"/>
            <a:ext cx="5839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09AAC0-FDFF-4B99-80EB-DA4909ACE2B9}"/>
              </a:ext>
            </a:extLst>
          </p:cNvPr>
          <p:cNvSpPr txBox="1"/>
          <p:nvPr/>
        </p:nvSpPr>
        <p:spPr>
          <a:xfrm>
            <a:off x="691929" y="4674944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22D68D-D72E-4B19-AADA-64911FAB8A82}"/>
              </a:ext>
            </a:extLst>
          </p:cNvPr>
          <p:cNvSpPr txBox="1"/>
          <p:nvPr/>
        </p:nvSpPr>
        <p:spPr>
          <a:xfrm>
            <a:off x="378782" y="4666217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6D1F5C-99AF-4937-8658-5A06B8F33E54}"/>
              </a:ext>
            </a:extLst>
          </p:cNvPr>
          <p:cNvSpPr txBox="1"/>
          <p:nvPr/>
        </p:nvSpPr>
        <p:spPr>
          <a:xfrm>
            <a:off x="1319486" y="4669690"/>
            <a:ext cx="161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    10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37DAF8-BB24-4917-94AE-0CF9A99995BD}"/>
              </a:ext>
            </a:extLst>
          </p:cNvPr>
          <p:cNvCxnSpPr>
            <a:cxnSpLocks/>
          </p:cNvCxnSpPr>
          <p:nvPr/>
        </p:nvCxnSpPr>
        <p:spPr>
          <a:xfrm>
            <a:off x="726548" y="5229559"/>
            <a:ext cx="181237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A85F87-8B4F-44D4-935D-83B605C9FD78}"/>
              </a:ext>
            </a:extLst>
          </p:cNvPr>
          <p:cNvSpPr txBox="1"/>
          <p:nvPr/>
        </p:nvSpPr>
        <p:spPr>
          <a:xfrm>
            <a:off x="1241880" y="5350823"/>
            <a:ext cx="6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86C54-0823-4EB6-AAF7-0F2800B2BB32}"/>
              </a:ext>
            </a:extLst>
          </p:cNvPr>
          <p:cNvSpPr txBox="1"/>
          <p:nvPr/>
        </p:nvSpPr>
        <p:spPr>
          <a:xfrm>
            <a:off x="363682" y="5321275"/>
            <a:ext cx="4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9CDDEA66-70B4-4AB8-9A6E-3FAF46BA7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365" y="3429000"/>
                <a:ext cx="3380383" cy="642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sz="3600" b="1" dirty="0">
                    <a:cs typeface="Arial" panose="020B0604020202020204" pitchFamily="34" charset="0"/>
                  </a:rPr>
                  <a:t>14 ÷ (5 + 2)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AU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600" b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9CDDEA66-70B4-4AB8-9A6E-3FAF46BA7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365" y="3429000"/>
                <a:ext cx="3380383" cy="642026"/>
              </a:xfrm>
              <a:prstGeom prst="rect">
                <a:avLst/>
              </a:prstGeom>
              <a:blipFill>
                <a:blip r:embed="rId4"/>
                <a:stretch>
                  <a:fillRect l="-5596" t="-23810" b="-2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DB717C1-7F9E-4FEF-95CC-B7F533CA7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3294" y="3429000"/>
                <a:ext cx="3725411" cy="743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3600" b="1" dirty="0">
                    <a:cs typeface="Arial" panose="020B0604020202020204" pitchFamily="34" charset="0"/>
                  </a:rPr>
                  <a:t>24 ÷ (10 - 2)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3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AU" sz="3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AU" sz="3600" b="1" dirty="0"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40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DB717C1-7F9E-4FEF-95CC-B7F533CA7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294" y="3429000"/>
                <a:ext cx="3725411" cy="743894"/>
              </a:xfrm>
              <a:prstGeom prst="rect">
                <a:avLst/>
              </a:prstGeom>
              <a:blipFill>
                <a:blip r:embed="rId5"/>
                <a:stretch>
                  <a:fillRect l="-4902" t="-20492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00350-7084-4593-A20D-CC2FF0B02C66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8F56DC-E6B0-42C7-A398-A38403A09F49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685702-8B87-41EA-80F0-DC6ACCDB2A1C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BIMDAS stand for?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ED17D-918F-4F91-861E-62D781F1BD98}"/>
              </a:ext>
            </a:extLst>
          </p:cNvPr>
          <p:cNvGrpSpPr/>
          <p:nvPr/>
        </p:nvGrpSpPr>
        <p:grpSpPr>
          <a:xfrm>
            <a:off x="10156369" y="1048012"/>
            <a:ext cx="2035631" cy="1159296"/>
            <a:chOff x="660399" y="3602071"/>
            <a:chExt cx="2035631" cy="11592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97501B-2475-4225-8C11-0C7E064225A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D43AD2-3A6C-4617-B6A8-E5FBA64D7E23}"/>
                </a:ext>
              </a:extLst>
            </p:cNvPr>
            <p:cNvSpPr/>
            <p:nvPr/>
          </p:nvSpPr>
          <p:spPr>
            <a:xfrm>
              <a:off x="660399" y="3931961"/>
              <a:ext cx="2035629" cy="8294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the strategy for setting out your work?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179083" y="2967335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52632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AD6CD-2DC4-4B5D-AD09-1A8D829939F5}"/>
              </a:ext>
            </a:extLst>
          </p:cNvPr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C25B51-5C6C-4C99-A581-743B79CF847B}"/>
              </a:ext>
            </a:extLst>
          </p:cNvPr>
          <p:cNvSpPr txBox="1">
            <a:spLocks/>
          </p:cNvSpPr>
          <p:nvPr/>
        </p:nvSpPr>
        <p:spPr>
          <a:xfrm>
            <a:off x="2434620" y="-88976"/>
            <a:ext cx="9602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latin typeface="Arial Black" panose="020B0A04020102020204" pitchFamily="34" charset="0"/>
              </a:rPr>
              <a:t>What have we learnt today?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130" y="1097282"/>
            <a:ext cx="443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Lesson Objectives: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6799C-CECC-49B2-B10E-C2BBF068E646}"/>
              </a:ext>
            </a:extLst>
          </p:cNvPr>
          <p:cNvSpPr txBox="1"/>
          <p:nvPr/>
        </p:nvSpPr>
        <p:spPr>
          <a:xfrm>
            <a:off x="264130" y="1803990"/>
            <a:ext cx="782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I will use BIMDAS to calculate an expression.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9F095-A876-40F4-9EB8-B8AD4EDC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2524409"/>
            <a:ext cx="5680815" cy="4431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7CAFB7-3FC7-4B21-A85A-1342FC48EEF8}"/>
              </a:ext>
            </a:extLst>
          </p:cNvPr>
          <p:cNvSpPr txBox="1"/>
          <p:nvPr/>
        </p:nvSpPr>
        <p:spPr>
          <a:xfrm>
            <a:off x="264130" y="266378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What does BIMDAS stand for?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30A9B-F4B8-4E51-8ED2-76C0AF92FF5A}"/>
              </a:ext>
            </a:extLst>
          </p:cNvPr>
          <p:cNvSpPr txBox="1"/>
          <p:nvPr/>
        </p:nvSpPr>
        <p:spPr>
          <a:xfrm>
            <a:off x="1709910" y="3248555"/>
            <a:ext cx="3052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Brackets</a:t>
            </a:r>
          </a:p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Indices</a:t>
            </a:r>
          </a:p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Multiplication</a:t>
            </a:r>
          </a:p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</a:t>
            </a:r>
          </a:p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  <a:p>
            <a:r>
              <a:rPr lang="en-AU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Subtraction</a:t>
            </a:r>
          </a:p>
        </p:txBody>
      </p:sp>
    </p:spTree>
    <p:extLst>
      <p:ext uri="{BB962C8B-B14F-4D97-AF65-F5344CB8AC3E}">
        <p14:creationId xmlns:p14="http://schemas.microsoft.com/office/powerpoint/2010/main" val="8841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8D08E-840A-4ABF-BDB3-968EFCCE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48" y="791955"/>
            <a:ext cx="11738113" cy="5887141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Open your textbooks to:</a:t>
            </a:r>
            <a:endParaRPr lang="en-AU" dirty="0"/>
          </a:p>
          <a:p>
            <a:pPr marL="0" indent="0">
              <a:buNone/>
            </a:pPr>
            <a:r>
              <a:rPr lang="en-AU" b="1" dirty="0"/>
              <a:t>Chapter</a:t>
            </a:r>
            <a:r>
              <a:rPr lang="en-AU" dirty="0"/>
              <a:t> 1.5 </a:t>
            </a:r>
          </a:p>
          <a:p>
            <a:pPr marL="0" indent="0">
              <a:buNone/>
            </a:pPr>
            <a:r>
              <a:rPr lang="en-AU" b="1" dirty="0"/>
              <a:t>Questions: </a:t>
            </a:r>
            <a:r>
              <a:rPr lang="en-AU" dirty="0"/>
              <a:t>1 </a:t>
            </a:r>
            <a:r>
              <a:rPr lang="en-AU" dirty="0" smtClean="0"/>
              <a:t>- 3(Every 2</a:t>
            </a:r>
            <a:r>
              <a:rPr lang="en-AU" baseline="30000" dirty="0" smtClean="0"/>
              <a:t>nd</a:t>
            </a:r>
            <a:r>
              <a:rPr lang="en-AU" dirty="0" smtClean="0"/>
              <a:t> question), 4 – 8 </a:t>
            </a:r>
            <a:endParaRPr lang="en-AU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1DE274-75E8-4178-AF08-49F3C0182597}"/>
              </a:ext>
            </a:extLst>
          </p:cNvPr>
          <p:cNvSpPr txBox="1">
            <a:spLocks/>
          </p:cNvSpPr>
          <p:nvPr/>
        </p:nvSpPr>
        <p:spPr>
          <a:xfrm>
            <a:off x="7133193" y="197964"/>
            <a:ext cx="4598366" cy="49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Mathematics Page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975EB-6091-42EA-BFE3-72460378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4" y="2302057"/>
            <a:ext cx="3554706" cy="451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4C62-EECE-4C3B-93F2-AB10B845F190}"/>
              </a:ext>
            </a:extLst>
          </p:cNvPr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A0945-420F-49DC-8F2A-6BDF186E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93" y="770894"/>
            <a:ext cx="4598366" cy="59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8" y="846559"/>
            <a:ext cx="9409409" cy="9187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C00000"/>
                </a:solidFill>
              </a:rPr>
              <a:t>Commutative law </a:t>
            </a:r>
            <a:r>
              <a:rPr lang="en-AU" sz="3200" b="1" dirty="0"/>
              <a:t>– the order in which I add or multiply </a:t>
            </a:r>
            <a:r>
              <a:rPr lang="en-AU" sz="3200" b="1" dirty="0">
                <a:solidFill>
                  <a:srgbClr val="C00000"/>
                </a:solidFill>
              </a:rPr>
              <a:t>any two numbers </a:t>
            </a:r>
            <a:r>
              <a:rPr lang="en-AU" sz="3200" b="1" dirty="0"/>
              <a:t>does not change the answer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36471" y="2846432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7 x 5 = 35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10045149" y="0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the commutative law state?</a:t>
              </a:r>
            </a:p>
          </p:txBody>
        </p:sp>
      </p:grpSp>
      <p:pic>
        <p:nvPicPr>
          <p:cNvPr id="2050" name="Picture 2" descr="Me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36" y="4438423"/>
            <a:ext cx="2319131" cy="23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688732" y="284306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5 x 7 = 35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36471" y="4038096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7 + 8 =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688732" y="4040393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8 + 7 =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6BD8E-CB7A-4D37-B7E9-272120B92CF9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17930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14" grpId="0" build="p"/>
      <p:bldP spid="15" grpId="0" build="p"/>
      <p:bldP spid="1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C00000"/>
                </a:solidFill>
              </a:rPr>
              <a:t>Associative law </a:t>
            </a:r>
            <a:r>
              <a:rPr lang="en-AU" sz="3200" b="1" dirty="0"/>
              <a:t>– the order in which </a:t>
            </a:r>
            <a:r>
              <a:rPr lang="en-AU" sz="3200" b="1" dirty="0">
                <a:solidFill>
                  <a:srgbClr val="C00000"/>
                </a:solidFill>
              </a:rPr>
              <a:t>3 or more numbers</a:t>
            </a:r>
            <a:r>
              <a:rPr lang="en-AU" sz="3200" b="1" dirty="0"/>
              <a:t> are added or multiplied, does not change the results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72177" y="2605383"/>
            <a:ext cx="3249692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2 </a:t>
            </a:r>
            <a:r>
              <a:rPr lang="en-AU" sz="3200" b="1" dirty="0"/>
              <a:t>x </a:t>
            </a:r>
            <a:r>
              <a:rPr lang="en-AU" sz="3200" b="1" dirty="0" smtClean="0"/>
              <a:t>3 </a:t>
            </a:r>
            <a:r>
              <a:rPr lang="en-AU" sz="3200" b="1" dirty="0"/>
              <a:t>x 5 = 30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10045149" y="0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the associative law state?</a:t>
              </a:r>
            </a:p>
          </p:txBody>
        </p:sp>
      </p:grpSp>
      <p:pic>
        <p:nvPicPr>
          <p:cNvPr id="2050" name="Picture 2" descr="Me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36" y="4438423"/>
            <a:ext cx="2319131" cy="23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346823" y="258291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3 </a:t>
            </a:r>
            <a:r>
              <a:rPr lang="en-AU" sz="3200" b="1" dirty="0"/>
              <a:t>x </a:t>
            </a:r>
            <a:r>
              <a:rPr lang="en-AU" sz="3200" b="1" dirty="0" smtClean="0"/>
              <a:t>5 x 2 </a:t>
            </a:r>
            <a:r>
              <a:rPr lang="en-AU" sz="3200" b="1" dirty="0"/>
              <a:t>=30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72177" y="4565680"/>
            <a:ext cx="2706767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6 </a:t>
            </a:r>
            <a:r>
              <a:rPr lang="en-AU" sz="3200" b="1" dirty="0"/>
              <a:t>+ </a:t>
            </a:r>
            <a:r>
              <a:rPr lang="en-AU" sz="3200" b="1" dirty="0" smtClean="0"/>
              <a:t>7</a:t>
            </a:r>
            <a:r>
              <a:rPr lang="en-AU" sz="3200" b="1" dirty="0"/>
              <a:t> </a:t>
            </a:r>
            <a:r>
              <a:rPr lang="en-AU" sz="3200" b="1" dirty="0" smtClean="0"/>
              <a:t>+ </a:t>
            </a:r>
            <a:r>
              <a:rPr lang="en-AU" sz="3200" b="1" dirty="0"/>
              <a:t>8 = 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346823" y="456567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7 </a:t>
            </a:r>
            <a:r>
              <a:rPr lang="en-AU" sz="3200" b="1" dirty="0"/>
              <a:t>+ </a:t>
            </a:r>
            <a:r>
              <a:rPr lang="en-AU" sz="3200" b="1" dirty="0" smtClean="0"/>
              <a:t>6 + 8 </a:t>
            </a:r>
            <a:r>
              <a:rPr lang="en-AU" sz="3200" b="1" dirty="0"/>
              <a:t>= 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A3C37-F5F5-445A-95D7-2CCCCB1DD36E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25132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14" grpId="0" build="p"/>
      <p:bldP spid="15" grpId="0" build="p"/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A62796-C4FE-468B-BBB4-C170BDC92E1C}"/>
              </a:ext>
            </a:extLst>
          </p:cNvPr>
          <p:cNvSpPr txBox="1">
            <a:spLocks/>
          </p:cNvSpPr>
          <p:nvPr/>
        </p:nvSpPr>
        <p:spPr>
          <a:xfrm>
            <a:off x="69954" y="686827"/>
            <a:ext cx="1205209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 smtClean="0">
                <a:latin typeface="Arial Black" panose="020B0A04020102020204" pitchFamily="34" charset="0"/>
              </a:rPr>
              <a:t>Which of the following are examples of the associative law?</a:t>
            </a:r>
            <a:endParaRPr lang="en-AU" sz="54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B7973-9D7A-48EA-84E8-17A281889D6A}"/>
              </a:ext>
            </a:extLst>
          </p:cNvPr>
          <p:cNvSpPr txBox="1"/>
          <p:nvPr/>
        </p:nvSpPr>
        <p:spPr>
          <a:xfrm>
            <a:off x="0" y="0"/>
            <a:ext cx="183292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</a:t>
            </a:r>
            <a:endParaRPr lang="en-AU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409526" y="2574789"/>
            <a:ext cx="6557611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188A29-550F-4C05-9556-86F113149C5B}"/>
              </a:ext>
            </a:extLst>
          </p:cNvPr>
          <p:cNvSpPr/>
          <p:nvPr/>
        </p:nvSpPr>
        <p:spPr>
          <a:xfrm>
            <a:off x="409527" y="2545182"/>
            <a:ext cx="6607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A: </a:t>
            </a:r>
            <a:r>
              <a:rPr lang="en-AU" sz="3200" dirty="0"/>
              <a:t> </a:t>
            </a:r>
            <a:r>
              <a:rPr lang="en-AU" sz="3200" dirty="0" smtClean="0"/>
              <a:t>   3 + 14 = 4 + 13 </a:t>
            </a:r>
            <a:endParaRPr lang="en-AU" sz="3200" dirty="0"/>
          </a:p>
        </p:txBody>
      </p:sp>
      <p:sp>
        <p:nvSpPr>
          <p:cNvPr id="24" name="Rounded Rectangle 23"/>
          <p:cNvSpPr/>
          <p:nvPr/>
        </p:nvSpPr>
        <p:spPr>
          <a:xfrm>
            <a:off x="285641" y="3753036"/>
            <a:ext cx="6109260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777DD-2580-4B29-808C-5E9A8C1ADAD3}"/>
              </a:ext>
            </a:extLst>
          </p:cNvPr>
          <p:cNvSpPr/>
          <p:nvPr/>
        </p:nvSpPr>
        <p:spPr>
          <a:xfrm>
            <a:off x="409526" y="3711344"/>
            <a:ext cx="7683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C: </a:t>
            </a:r>
            <a:r>
              <a:rPr lang="en-AU" sz="3200" dirty="0"/>
              <a:t> </a:t>
            </a:r>
            <a:r>
              <a:rPr lang="en-AU" sz="3200" dirty="0" smtClean="0"/>
              <a:t>   7 x 6 = 6 x 7</a:t>
            </a:r>
            <a:endParaRPr lang="en-AU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5633885" y="3186772"/>
            <a:ext cx="6462981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5F8D7-9A4B-457E-ADC3-2903031D3C05}"/>
              </a:ext>
            </a:extLst>
          </p:cNvPr>
          <p:cNvSpPr/>
          <p:nvPr/>
        </p:nvSpPr>
        <p:spPr>
          <a:xfrm>
            <a:off x="5633885" y="3182907"/>
            <a:ext cx="6488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B:      10 + 6 = 8 + 8</a:t>
            </a:r>
            <a:endParaRPr lang="en-AU" sz="3200" dirty="0"/>
          </a:p>
        </p:txBody>
      </p:sp>
      <p:sp>
        <p:nvSpPr>
          <p:cNvPr id="27" name="Rounded Rectangle 26"/>
          <p:cNvSpPr/>
          <p:nvPr/>
        </p:nvSpPr>
        <p:spPr>
          <a:xfrm>
            <a:off x="5545394" y="4460829"/>
            <a:ext cx="6457716" cy="52540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FBE2D-38B7-4A7F-8C06-E70436F19060}"/>
              </a:ext>
            </a:extLst>
          </p:cNvPr>
          <p:cNvSpPr/>
          <p:nvPr/>
        </p:nvSpPr>
        <p:spPr>
          <a:xfrm>
            <a:off x="5633885" y="4420520"/>
            <a:ext cx="5976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D:     4 + 2 + 10 = 10 + 4 + 2</a:t>
            </a:r>
            <a:endParaRPr lang="en-AU" sz="3200" dirty="0"/>
          </a:p>
        </p:txBody>
      </p:sp>
      <p:sp>
        <p:nvSpPr>
          <p:cNvPr id="28" name="Rounded Rectangle 27"/>
          <p:cNvSpPr/>
          <p:nvPr/>
        </p:nvSpPr>
        <p:spPr>
          <a:xfrm>
            <a:off x="409526" y="5174571"/>
            <a:ext cx="7619495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00CA6-4516-4248-BEFC-F909513E0E1E}"/>
              </a:ext>
            </a:extLst>
          </p:cNvPr>
          <p:cNvSpPr/>
          <p:nvPr/>
        </p:nvSpPr>
        <p:spPr>
          <a:xfrm>
            <a:off x="409527" y="5184852"/>
            <a:ext cx="7619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E: </a:t>
            </a:r>
            <a:r>
              <a:rPr lang="en-AU" sz="3200" dirty="0"/>
              <a:t> </a:t>
            </a:r>
            <a:r>
              <a:rPr lang="en-AU" sz="3200" dirty="0" smtClean="0"/>
              <a:t>    8 x 3 = 3 x 8</a:t>
            </a:r>
            <a:endParaRPr lang="en-AU" sz="3200" dirty="0"/>
          </a:p>
        </p:txBody>
      </p:sp>
      <p:sp>
        <p:nvSpPr>
          <p:cNvPr id="29" name="Rounded Rectangle 28"/>
          <p:cNvSpPr/>
          <p:nvPr/>
        </p:nvSpPr>
        <p:spPr>
          <a:xfrm>
            <a:off x="5917112" y="5990039"/>
            <a:ext cx="6132402" cy="5254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ECE0C6-9BE2-4008-B46B-5E65AA85369D}"/>
              </a:ext>
            </a:extLst>
          </p:cNvPr>
          <p:cNvSpPr/>
          <p:nvPr/>
        </p:nvSpPr>
        <p:spPr>
          <a:xfrm>
            <a:off x="6076478" y="5960355"/>
            <a:ext cx="6115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F:     2 + 10 = 10 + 2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495011" y="72044"/>
            <a:ext cx="517605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There may be more than one!!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668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C00000"/>
                </a:solidFill>
              </a:rPr>
              <a:t>Distributive law </a:t>
            </a:r>
            <a:r>
              <a:rPr lang="en-AU" sz="3200" b="1" dirty="0"/>
              <a:t>– we split large numbers into 1s, 10s and 100s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10037298" y="-6605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the distributive law involve?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93823" y="232891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>
                <a:solidFill>
                  <a:srgbClr val="7030A0"/>
                </a:solidFill>
              </a:rPr>
              <a:t>7 x 16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rgbClr val="7030A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48377" y="3252609"/>
            <a:ext cx="8166973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7 is a small number so we leave it as it 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48377" y="434977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16 is a large number so we split it into 10 + 6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pic>
        <p:nvPicPr>
          <p:cNvPr id="1026" name="Picture 2" descr="Image result for mental maths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49" y="3264401"/>
            <a:ext cx="2857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EBCB78-5F7F-4399-8BD4-6BCCD2F3427E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7974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02678"/>
            <a:ext cx="8932826" cy="91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Calculate 39 x 56 using an array: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8" y="-19986"/>
            <a:ext cx="2146850" cy="1087148"/>
            <a:chOff x="660399" y="3602071"/>
            <a:chExt cx="2035630" cy="9710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1 in using an array?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09175" y="1067162"/>
            <a:ext cx="2146851" cy="972123"/>
            <a:chOff x="660398" y="3602071"/>
            <a:chExt cx="2035631" cy="8655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2 in using an array?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" y="1380894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/>
              <a:t>Step 1: split the numbers into 1s and 10s </a:t>
            </a:r>
          </a:p>
          <a:p>
            <a:pPr marL="0" indent="0">
              <a:buNone/>
            </a:pPr>
            <a:r>
              <a:rPr lang="en-AU" b="1" dirty="0">
                <a:solidFill>
                  <a:srgbClr val="00B0F0"/>
                </a:solidFill>
              </a:rPr>
              <a:t>             </a:t>
            </a:r>
            <a:r>
              <a:rPr lang="en-AU" b="1" dirty="0">
                <a:solidFill>
                  <a:srgbClr val="0070C0"/>
                </a:solidFill>
              </a:rPr>
              <a:t>39</a:t>
            </a:r>
            <a:r>
              <a:rPr lang="en-AU" b="1" dirty="0"/>
              <a:t> x </a:t>
            </a:r>
            <a:r>
              <a:rPr lang="en-AU" b="1" dirty="0">
                <a:solidFill>
                  <a:srgbClr val="C00000"/>
                </a:solidFill>
              </a:rPr>
              <a:t>56</a:t>
            </a:r>
            <a:r>
              <a:rPr lang="en-AU" b="1" dirty="0"/>
              <a:t> = (</a:t>
            </a:r>
            <a:r>
              <a:rPr lang="en-AU" b="1" dirty="0">
                <a:solidFill>
                  <a:srgbClr val="0070C0"/>
                </a:solidFill>
              </a:rPr>
              <a:t>30</a:t>
            </a:r>
            <a:r>
              <a:rPr lang="en-AU" b="1" dirty="0">
                <a:solidFill>
                  <a:srgbClr val="00B0F0"/>
                </a:solidFill>
              </a:rPr>
              <a:t> </a:t>
            </a:r>
            <a:r>
              <a:rPr lang="en-AU" b="1" dirty="0"/>
              <a:t>+</a:t>
            </a:r>
            <a:r>
              <a:rPr lang="en-AU" b="1" dirty="0">
                <a:solidFill>
                  <a:srgbClr val="00B0F0"/>
                </a:solidFill>
              </a:rPr>
              <a:t> </a:t>
            </a:r>
            <a:r>
              <a:rPr lang="en-AU" b="1" dirty="0">
                <a:solidFill>
                  <a:srgbClr val="0070C0"/>
                </a:solidFill>
              </a:rPr>
              <a:t>9</a:t>
            </a:r>
            <a:r>
              <a:rPr lang="en-AU" b="1" dirty="0">
                <a:solidFill>
                  <a:srgbClr val="00B0F0"/>
                </a:solidFill>
              </a:rPr>
              <a:t> </a:t>
            </a:r>
            <a:r>
              <a:rPr lang="en-AU" b="1" dirty="0"/>
              <a:t>) x (</a:t>
            </a:r>
            <a:r>
              <a:rPr lang="en-AU" b="1" dirty="0">
                <a:solidFill>
                  <a:srgbClr val="C00000"/>
                </a:solidFill>
              </a:rPr>
              <a:t>50</a:t>
            </a:r>
            <a:r>
              <a:rPr lang="en-AU" b="1" dirty="0"/>
              <a:t> + </a:t>
            </a:r>
            <a:r>
              <a:rPr lang="en-AU" b="1" dirty="0">
                <a:solidFill>
                  <a:srgbClr val="C00000"/>
                </a:solidFill>
              </a:rPr>
              <a:t>6</a:t>
            </a:r>
            <a:r>
              <a:rPr lang="en-AU" b="1" dirty="0">
                <a:solidFill>
                  <a:srgbClr val="00B050"/>
                </a:solidFill>
              </a:rPr>
              <a:t> </a:t>
            </a:r>
            <a:r>
              <a:rPr lang="en-AU" b="1" dirty="0"/>
              <a:t>)</a:t>
            </a:r>
            <a:endParaRPr lang="en-AU" b="1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6" y="2048297"/>
            <a:ext cx="2146851" cy="1091699"/>
            <a:chOff x="660398" y="3602071"/>
            <a:chExt cx="2035631" cy="8655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3 in using an array?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" y="2684310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/>
              <a:t>Step 2: enter the numbers on the sides of the array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247" t="49167" r="55864" b="32963"/>
          <a:stretch/>
        </p:blipFill>
        <p:spPr>
          <a:xfrm>
            <a:off x="1857814" y="3372279"/>
            <a:ext cx="3191517" cy="2012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4300" y="3940208"/>
            <a:ext cx="450850" cy="37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2535688" y="3139996"/>
            <a:ext cx="20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30                    9                   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1704" y="3782962"/>
            <a:ext cx="43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dirty="0">
                <a:solidFill>
                  <a:srgbClr val="C00000"/>
                </a:solidFill>
              </a:rPr>
              <a:t>50</a:t>
            </a:r>
          </a:p>
          <a:p>
            <a:pPr algn="r"/>
            <a:endParaRPr lang="en-AU" b="1" dirty="0">
              <a:solidFill>
                <a:srgbClr val="C00000"/>
              </a:solidFill>
            </a:endParaRPr>
          </a:p>
          <a:p>
            <a:pPr algn="r"/>
            <a:endParaRPr lang="en-AU" b="1" dirty="0">
              <a:solidFill>
                <a:srgbClr val="C00000"/>
              </a:solidFill>
            </a:endParaRPr>
          </a:p>
          <a:p>
            <a:pPr algn="r"/>
            <a:r>
              <a:rPr lang="en-AU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4884" y="5401157"/>
            <a:ext cx="1042261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/>
              <a:t>Step 3: multiply each horizontal by each vertical and enter in the array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49193" y="3755542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1500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6777" y="3777811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450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981" y="4592961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180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59827" y="4592961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54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4884" y="6070703"/>
            <a:ext cx="1042261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/>
              <a:t>Step 4: add up each number inside the array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507825" y="4550967"/>
            <a:ext cx="2119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1500</a:t>
            </a:r>
          </a:p>
          <a:p>
            <a:r>
              <a:rPr lang="en-AU" b="1" dirty="0"/>
              <a:t>  450</a:t>
            </a:r>
          </a:p>
          <a:p>
            <a:r>
              <a:rPr lang="en-AU" b="1" dirty="0"/>
              <a:t>  180</a:t>
            </a:r>
          </a:p>
          <a:p>
            <a:r>
              <a:rPr lang="en-AU" b="1" dirty="0"/>
              <a:t>    54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486900" y="5803900"/>
            <a:ext cx="844550" cy="6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336859" y="532936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+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9558281" y="5850513"/>
            <a:ext cx="11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2184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6" y="3122918"/>
            <a:ext cx="2146851" cy="1091699"/>
            <a:chOff x="660398" y="3602071"/>
            <a:chExt cx="2035631" cy="8655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44033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4 in using an array?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A7C4A82-57ED-4329-82C3-A1B938AD8854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19802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8" grpId="0" build="p"/>
      <p:bldP spid="24" grpId="0"/>
      <p:bldP spid="7" grpId="0"/>
      <p:bldP spid="25" grpId="0" build="p"/>
      <p:bldP spid="8" grpId="0"/>
      <p:bldP spid="26" grpId="0"/>
      <p:bldP spid="27" grpId="0"/>
      <p:bldP spid="28" grpId="0"/>
      <p:bldP spid="29" grpId="0" build="p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02678"/>
            <a:ext cx="8932826" cy="91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Calculate </a:t>
            </a:r>
            <a:r>
              <a:rPr lang="en-AU" b="1" dirty="0" smtClean="0"/>
              <a:t>42 </a:t>
            </a:r>
            <a:r>
              <a:rPr lang="en-AU" b="1" dirty="0"/>
              <a:t>x </a:t>
            </a:r>
            <a:r>
              <a:rPr lang="en-AU" b="1" dirty="0" smtClean="0"/>
              <a:t>72 </a:t>
            </a:r>
            <a:r>
              <a:rPr lang="en-AU" b="1" dirty="0"/>
              <a:t>using an array: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8" y="-19986"/>
            <a:ext cx="2146850" cy="1087148"/>
            <a:chOff x="660399" y="3602071"/>
            <a:chExt cx="2035630" cy="9710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1 in using an array?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09175" y="1067162"/>
            <a:ext cx="2146851" cy="972123"/>
            <a:chOff x="660398" y="3602071"/>
            <a:chExt cx="2035631" cy="8655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2 in using an array?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" y="1380894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b="1" dirty="0"/>
              <a:t>Step 1: split the numbers into 1s and 10s </a:t>
            </a:r>
          </a:p>
          <a:p>
            <a:pPr marL="0" indent="0">
              <a:buNone/>
            </a:pPr>
            <a:r>
              <a:rPr lang="en-AU" b="1" dirty="0">
                <a:solidFill>
                  <a:srgbClr val="00B0F0"/>
                </a:solidFill>
              </a:rPr>
              <a:t>             </a:t>
            </a:r>
            <a:r>
              <a:rPr lang="en-AU" b="1" dirty="0" smtClean="0">
                <a:solidFill>
                  <a:srgbClr val="0070C0"/>
                </a:solidFill>
              </a:rPr>
              <a:t>42</a:t>
            </a:r>
            <a:r>
              <a:rPr lang="en-AU" b="1" dirty="0" smtClean="0"/>
              <a:t> </a:t>
            </a:r>
            <a:r>
              <a:rPr lang="en-AU" b="1" dirty="0"/>
              <a:t>x </a:t>
            </a:r>
            <a:r>
              <a:rPr lang="en-AU" b="1" dirty="0" smtClean="0">
                <a:solidFill>
                  <a:srgbClr val="C00000"/>
                </a:solidFill>
              </a:rPr>
              <a:t>72</a:t>
            </a:r>
            <a:r>
              <a:rPr lang="en-AU" b="1" dirty="0" smtClean="0"/>
              <a:t> </a:t>
            </a:r>
            <a:r>
              <a:rPr lang="en-AU" b="1" dirty="0"/>
              <a:t>= </a:t>
            </a:r>
            <a:r>
              <a:rPr lang="en-AU" b="1" dirty="0" smtClean="0"/>
              <a:t>(</a:t>
            </a:r>
            <a:r>
              <a:rPr lang="en-AU" b="1" dirty="0">
                <a:solidFill>
                  <a:srgbClr val="0070C0"/>
                </a:solidFill>
              </a:rPr>
              <a:t>4</a:t>
            </a:r>
            <a:r>
              <a:rPr lang="en-AU" b="1" dirty="0" smtClean="0">
                <a:solidFill>
                  <a:srgbClr val="0070C0"/>
                </a:solidFill>
              </a:rPr>
              <a:t>0</a:t>
            </a:r>
            <a:r>
              <a:rPr lang="en-AU" b="1" dirty="0" smtClean="0">
                <a:solidFill>
                  <a:srgbClr val="00B0F0"/>
                </a:solidFill>
              </a:rPr>
              <a:t> </a:t>
            </a:r>
            <a:r>
              <a:rPr lang="en-AU" b="1" dirty="0"/>
              <a:t>+</a:t>
            </a:r>
            <a:r>
              <a:rPr lang="en-AU" b="1" dirty="0">
                <a:solidFill>
                  <a:srgbClr val="00B0F0"/>
                </a:solidFill>
              </a:rPr>
              <a:t> </a:t>
            </a:r>
            <a:r>
              <a:rPr lang="en-AU" b="1" dirty="0">
                <a:solidFill>
                  <a:srgbClr val="0070C0"/>
                </a:solidFill>
              </a:rPr>
              <a:t>2</a:t>
            </a:r>
            <a:r>
              <a:rPr lang="en-AU" b="1" dirty="0" smtClean="0">
                <a:solidFill>
                  <a:srgbClr val="00B0F0"/>
                </a:solidFill>
              </a:rPr>
              <a:t> </a:t>
            </a:r>
            <a:r>
              <a:rPr lang="en-AU" b="1" dirty="0"/>
              <a:t>) x </a:t>
            </a:r>
            <a:r>
              <a:rPr lang="en-AU" b="1" dirty="0" smtClean="0"/>
              <a:t>(</a:t>
            </a:r>
            <a:r>
              <a:rPr lang="en-AU" b="1" dirty="0">
                <a:solidFill>
                  <a:srgbClr val="C00000"/>
                </a:solidFill>
              </a:rPr>
              <a:t>7</a:t>
            </a:r>
            <a:r>
              <a:rPr lang="en-AU" b="1" dirty="0" smtClean="0">
                <a:solidFill>
                  <a:srgbClr val="C00000"/>
                </a:solidFill>
              </a:rPr>
              <a:t>0</a:t>
            </a:r>
            <a:r>
              <a:rPr lang="en-AU" b="1" dirty="0" smtClean="0"/>
              <a:t> </a:t>
            </a:r>
            <a:r>
              <a:rPr lang="en-AU" b="1" dirty="0"/>
              <a:t>+ </a:t>
            </a:r>
            <a:r>
              <a:rPr lang="en-AU" b="1" dirty="0">
                <a:solidFill>
                  <a:srgbClr val="C00000"/>
                </a:solidFill>
              </a:rPr>
              <a:t>2</a:t>
            </a:r>
            <a:r>
              <a:rPr lang="en-AU" b="1" dirty="0" smtClean="0">
                <a:solidFill>
                  <a:srgbClr val="00B050"/>
                </a:solidFill>
              </a:rPr>
              <a:t> </a:t>
            </a:r>
            <a:r>
              <a:rPr lang="en-AU" b="1" dirty="0"/>
              <a:t>)</a:t>
            </a:r>
            <a:endParaRPr lang="en-AU" b="1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6" y="2048297"/>
            <a:ext cx="2146851" cy="1091699"/>
            <a:chOff x="660398" y="3602071"/>
            <a:chExt cx="2035631" cy="8655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3 in using an array?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6" y="3122918"/>
            <a:ext cx="2146851" cy="1091699"/>
            <a:chOff x="660398" y="3602071"/>
            <a:chExt cx="2035631" cy="8655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44033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32475"/>
              <a:ext cx="2035629" cy="635193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step 4 in using an array?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A7C4A82-57ED-4329-82C3-A1B938AD8854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3401" y="836329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21406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175E2EE-D511-47BA-96B1-2D89396BAFBE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1404F-2D51-4BE2-B71E-AC3D0D10D9AE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F0A19D-2337-4957-A59A-BBE73EC03E1F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4506A-3C79-4667-940B-36880AE95A8C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F11CF9-6738-4A82-BE25-AAEDB65F620F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513247" y="1365488"/>
            <a:ext cx="782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I will use BIMDAS to calculate an expression.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F6B83B5-A429-4FF7-B454-245FD8B5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656" y="3068468"/>
            <a:ext cx="2501639" cy="35448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8C0F990-FA28-4D59-B1A1-CF11ADF42B0E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5C0C49-9730-415E-90E7-F880952B87EB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C9CE05-2369-4108-82FB-59DF26374DA3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rgbClr val="163B68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269AF61-750A-4C41-991C-B4142C532DB6}"/>
              </a:ext>
            </a:extLst>
          </p:cNvPr>
          <p:cNvSpPr txBox="1"/>
          <p:nvPr/>
        </p:nvSpPr>
        <p:spPr>
          <a:xfrm>
            <a:off x="513247" y="4429972"/>
            <a:ext cx="6622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Correctly calculate an </a:t>
            </a:r>
            <a:r>
              <a:rPr lang="en-AU" sz="2800" b="1" dirty="0" smtClean="0">
                <a:cs typeface="Arial" panose="020B0604020202020204" pitchFamily="34" charset="0"/>
              </a:rPr>
              <a:t>expression using BIMDAS</a:t>
            </a:r>
            <a:endParaRPr lang="en-AU" sz="2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6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76B839D-6E62-4B2E-A451-3B38403F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046" y="2151749"/>
            <a:ext cx="3255169" cy="4742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EA6EB-2CB0-4C30-AE4A-FFDF74E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" y="2774651"/>
            <a:ext cx="2284165" cy="1689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15A9B4-D1F8-4170-B185-76A6B6DB3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4" y="727103"/>
            <a:ext cx="1990243" cy="199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C0F4CE-2DC0-4B85-A45B-7535F0B17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609" y="10673"/>
            <a:ext cx="2143125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B62E4-6985-4CF1-92EC-74D15614E52C}"/>
              </a:ext>
            </a:extLst>
          </p:cNvPr>
          <p:cNvSpPr txBox="1"/>
          <p:nvPr/>
        </p:nvSpPr>
        <p:spPr>
          <a:xfrm>
            <a:off x="0" y="0"/>
            <a:ext cx="449854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6F3C9-8C97-4ED1-A01F-A22EF1717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410" y="4706251"/>
            <a:ext cx="1438275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37F551-3734-44C0-BA04-3071E1B4815D}"/>
              </a:ext>
            </a:extLst>
          </p:cNvPr>
          <p:cNvSpPr txBox="1"/>
          <p:nvPr/>
        </p:nvSpPr>
        <p:spPr>
          <a:xfrm>
            <a:off x="2185976" y="2519381"/>
            <a:ext cx="782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Why do we have road rules in Australia?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2F381-DE33-426A-9733-84B826686669}"/>
              </a:ext>
            </a:extLst>
          </p:cNvPr>
          <p:cNvSpPr txBox="1"/>
          <p:nvPr/>
        </p:nvSpPr>
        <p:spPr>
          <a:xfrm>
            <a:off x="1709854" y="3432406"/>
            <a:ext cx="8772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What would happen if we could pick which side of the road we wanted to drive 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AE9E-9135-4285-B732-BF8346743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848" y="100125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A4602-ACF4-4DD8-8287-6652C8447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5509" y="163555"/>
            <a:ext cx="1990243" cy="1990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B660B-EC3A-4274-BB03-A1CF94A71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461" y="745327"/>
            <a:ext cx="2051952" cy="1491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E47A-B7E1-403E-96F3-BB15D09F15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4028" y="4846957"/>
            <a:ext cx="1803597" cy="1803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CB6DF-5B35-4FF0-ABA4-C75DC1018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4041" y="4794098"/>
            <a:ext cx="1831063" cy="1803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DFB58-C347-4227-A96B-8E37493931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94" y="4547675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202CDF-998C-4DAE-9C4E-A32B08717E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3874" y="4896540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8101</TotalTime>
  <Words>1294</Words>
  <Application>Microsoft Office PowerPoint</Application>
  <PresentationFormat>Widescreen</PresentationFormat>
  <Paragraphs>260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CHAOS!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STEDMAN Shaun [Harrisdale Senior High School]</cp:lastModifiedBy>
  <cp:revision>280</cp:revision>
  <dcterms:created xsi:type="dcterms:W3CDTF">2017-02-09T01:19:14Z</dcterms:created>
  <dcterms:modified xsi:type="dcterms:W3CDTF">2021-12-15T05:08:53Z</dcterms:modified>
</cp:coreProperties>
</file>